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19"/>
  </p:notesMasterIdLst>
  <p:sldIdLst>
    <p:sldId id="292" r:id="rId3"/>
    <p:sldId id="680" r:id="rId4"/>
    <p:sldId id="293" r:id="rId5"/>
    <p:sldId id="682" r:id="rId6"/>
    <p:sldId id="683" r:id="rId7"/>
    <p:sldId id="684" r:id="rId8"/>
    <p:sldId id="397" r:id="rId9"/>
    <p:sldId id="681" r:id="rId10"/>
    <p:sldId id="685" r:id="rId11"/>
    <p:sldId id="688" r:id="rId12"/>
    <p:sldId id="286" r:id="rId13"/>
    <p:sldId id="689" r:id="rId14"/>
    <p:sldId id="690" r:id="rId15"/>
    <p:sldId id="686" r:id="rId16"/>
    <p:sldId id="687" r:id="rId17"/>
    <p:sldId id="691" r:id="rId18"/>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1A957C-5204-452B-9D92-B7AA8DB05135}" v="2" dt="2022-12-05T22:58:20.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B BARRETO" userId="734048d45b8f99b5" providerId="Windows Live" clId="Web-{4E1A957C-5204-452B-9D92-B7AA8DB05135}"/>
    <pc:docChg chg="modSld">
      <pc:chgData name="ALEXANDRE B BARRETO" userId="734048d45b8f99b5" providerId="Windows Live" clId="Web-{4E1A957C-5204-452B-9D92-B7AA8DB05135}" dt="2022-12-05T22:58:20.214" v="1" actId="20577"/>
      <pc:docMkLst>
        <pc:docMk/>
      </pc:docMkLst>
      <pc:sldChg chg="modSp">
        <pc:chgData name="ALEXANDRE B BARRETO" userId="734048d45b8f99b5" providerId="Windows Live" clId="Web-{4E1A957C-5204-452B-9D92-B7AA8DB05135}" dt="2022-12-05T22:58:20.214" v="1" actId="20577"/>
        <pc:sldMkLst>
          <pc:docMk/>
          <pc:sldMk cId="2945958810" sldId="689"/>
        </pc:sldMkLst>
        <pc:spChg chg="mod">
          <ac:chgData name="ALEXANDRE B BARRETO" userId="734048d45b8f99b5" providerId="Windows Live" clId="Web-{4E1A957C-5204-452B-9D92-B7AA8DB05135}" dt="2022-12-05T22:58:20.214" v="1" actId="20577"/>
          <ac:spMkLst>
            <pc:docMk/>
            <pc:sldMk cId="2945958810" sldId="689"/>
            <ac:spMk id="3" creationId="{1957229F-8642-B5BA-6094-D4D9780834FF}"/>
          </ac:spMkLst>
        </pc:spChg>
      </pc:sldChg>
    </pc:docChg>
  </pc:docChgLst>
  <pc:docChgLst>
    <pc:chgData name="ALEXANDRE B BARRETO" userId="734048d45b8f99b5" providerId="LiveId" clId="{D204A361-53C2-4E5E-B1EB-5974D8DF725A}"/>
    <pc:docChg chg="undo custSel modSld">
      <pc:chgData name="ALEXANDRE B BARRETO" userId="734048d45b8f99b5" providerId="LiveId" clId="{D204A361-53C2-4E5E-B1EB-5974D8DF725A}" dt="2022-09-20T20:45:57.597" v="24" actId="20577"/>
      <pc:docMkLst>
        <pc:docMk/>
      </pc:docMkLst>
      <pc:sldChg chg="modSp mod">
        <pc:chgData name="ALEXANDRE B BARRETO" userId="734048d45b8f99b5" providerId="LiveId" clId="{D204A361-53C2-4E5E-B1EB-5974D8DF725A}" dt="2022-09-20T20:45:57.597" v="24" actId="20577"/>
        <pc:sldMkLst>
          <pc:docMk/>
          <pc:sldMk cId="1152343994" sldId="292"/>
        </pc:sldMkLst>
        <pc:spChg chg="mod">
          <ac:chgData name="ALEXANDRE B BARRETO" userId="734048d45b8f99b5" providerId="LiveId" clId="{D204A361-53C2-4E5E-B1EB-5974D8DF725A}" dt="2022-09-20T20:45:57.597" v="24" actId="20577"/>
          <ac:spMkLst>
            <pc:docMk/>
            <pc:sldMk cId="1152343994" sldId="292"/>
            <ac:spMk id="4" creationId="{D3BFDA17-7C99-BB4B-AA35-34F998ACE2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0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67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6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0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66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79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85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87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19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60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079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2142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390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a:t>
            </a:fld>
            <a:endParaRPr lang="en-US" sz="140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8002367" y="5973026"/>
            <a:ext cx="335143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i="1">
                <a:solidFill>
                  <a:srgbClr val="002060"/>
                </a:solidFill>
              </a:rPr>
              <a:t>TC1004B_Implementación de internet de las cosas</a:t>
            </a:r>
            <a:endParaRPr lang="en-US" sz="1400" b="1" i="1" u="none">
              <a:solidFill>
                <a:srgbClr val="002060"/>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a:solidFill>
                  <a:srgbClr val="002060"/>
                </a:solidFill>
                <a:latin typeface="Abadi" panose="020B0604020104020204" pitchFamily="34" charset="0"/>
              </a:rPr>
              <a:t>Alexandre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54108"/>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897A08-423E-3948-A58C-11916401483C}"/>
              </a:ext>
            </a:extLst>
          </p:cNvPr>
          <p:cNvSpPr txBox="1"/>
          <p:nvPr userDrawn="1"/>
        </p:nvSpPr>
        <p:spPr>
          <a:xfrm>
            <a:off x="4210675" y="6189622"/>
            <a:ext cx="33514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u="none" dirty="0">
                <a:solidFill>
                  <a:srgbClr val="002060"/>
                </a:solidFill>
                <a:latin typeface="Abadi" panose="020B0604020104020204" pitchFamily="34" charset="0"/>
              </a:rPr>
              <a:t>Global Shared Learning</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TA Logo – Instituto Tecnológico de Aeronáutica Logo – PNG e Vetor –  Download de Logo">
            <a:extLst>
              <a:ext uri="{FF2B5EF4-FFF2-40B4-BE49-F238E27FC236}">
                <a16:creationId xmlns:a16="http://schemas.microsoft.com/office/drawing/2014/main" id="{292D676F-9A5D-06D9-323C-C8AC5CB5E6C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48800" y="6046755"/>
            <a:ext cx="1798320" cy="68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663464"/>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lyepez@tec.mx"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mailto:barretoabb@tec.mx" TargetMode="External"/><Relationship Id="rId4" Type="http://schemas.openxmlformats.org/officeDocument/2006/relationships/hyperlink" Target="mailto:ljgonzal@tec.m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400" b="1" dirty="0">
                <a:solidFill>
                  <a:srgbClr val="002060"/>
                </a:solidFill>
                <a:latin typeface="Arial Black" panose="020B0A04020102020204" pitchFamily="34" charset="0"/>
                <a:cs typeface="Aharoni" panose="02010803020104030203" pitchFamily="2" charset="-79"/>
              </a:rPr>
              <a:t>TC 1004B – G 531</a:t>
            </a:r>
            <a:endParaRPr lang="en-US" sz="4400" b="1" u="sng"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005" y="4999944"/>
            <a:ext cx="2624822" cy="692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TA Logo – Instituto Tecnológico de Aeronáutica Logo – PNG e Vetor –  Download de Logo">
            <a:extLst>
              <a:ext uri="{FF2B5EF4-FFF2-40B4-BE49-F238E27FC236}">
                <a16:creationId xmlns:a16="http://schemas.microsoft.com/office/drawing/2014/main" id="{377DCA1B-95BF-B0F5-9522-3BDE7E387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005" y="4999944"/>
            <a:ext cx="1960995" cy="7478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Global Shared Learning: Classroom | Tecnológico de Monterrey">
            <a:extLst>
              <a:ext uri="{FF2B5EF4-FFF2-40B4-BE49-F238E27FC236}">
                <a16:creationId xmlns:a16="http://schemas.microsoft.com/office/drawing/2014/main" id="{7FD44F3C-C472-F04C-458D-C711803872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40" b="9188"/>
          <a:stretch/>
        </p:blipFill>
        <p:spPr bwMode="auto">
          <a:xfrm>
            <a:off x="614849" y="2076193"/>
            <a:ext cx="5571328" cy="2705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ifferent ways to advocate — Take Action by Youth Action">
            <a:extLst>
              <a:ext uri="{FF2B5EF4-FFF2-40B4-BE49-F238E27FC236}">
                <a16:creationId xmlns:a16="http://schemas.microsoft.com/office/drawing/2014/main" id="{3F722B9E-201A-97A4-487A-AA8E7836D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9505" y="834540"/>
            <a:ext cx="4894295"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97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E96FA"/>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F5103726-0BED-0D7B-79C0-AE0858900449}"/>
              </a:ext>
            </a:extLst>
          </p:cNvPr>
          <p:cNvPicPr>
            <a:picLocks noChangeAspect="1"/>
          </p:cNvPicPr>
          <p:nvPr/>
        </p:nvPicPr>
        <p:blipFill rotWithShape="1">
          <a:blip r:embed="rId2"/>
          <a:srcRect l="2777" t="1929" r="1450"/>
          <a:stretch/>
        </p:blipFill>
        <p:spPr>
          <a:xfrm>
            <a:off x="981791" y="153321"/>
            <a:ext cx="10071101" cy="5660519"/>
          </a:xfrm>
          <a:prstGeom prst="rect">
            <a:avLst/>
          </a:prstGeom>
        </p:spPr>
      </p:pic>
    </p:spTree>
    <p:extLst>
      <p:ext uri="{BB962C8B-B14F-4D97-AF65-F5344CB8AC3E}">
        <p14:creationId xmlns:p14="http://schemas.microsoft.com/office/powerpoint/2010/main" val="67121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B795-63B2-2CB7-3A16-612B0330433D}"/>
              </a:ext>
            </a:extLst>
          </p:cNvPr>
          <p:cNvSpPr>
            <a:spLocks noGrp="1"/>
          </p:cNvSpPr>
          <p:nvPr>
            <p:ph type="title"/>
          </p:nvPr>
        </p:nvSpPr>
        <p:spPr>
          <a:xfrm>
            <a:off x="415413" y="216143"/>
            <a:ext cx="10515600" cy="1325563"/>
          </a:xfrm>
        </p:spPr>
        <p:txBody>
          <a:bodyPr/>
          <a:lstStyle/>
          <a:p>
            <a:r>
              <a:rPr lang="en-US" dirty="0"/>
              <a:t>Evaluation Plan</a:t>
            </a:r>
          </a:p>
        </p:txBody>
      </p:sp>
      <p:sp>
        <p:nvSpPr>
          <p:cNvPr id="3" name="Content Placeholder 2">
            <a:extLst>
              <a:ext uri="{FF2B5EF4-FFF2-40B4-BE49-F238E27FC236}">
                <a16:creationId xmlns:a16="http://schemas.microsoft.com/office/drawing/2014/main" id="{1957229F-8642-B5BA-6094-D4D9780834FF}"/>
              </a:ext>
            </a:extLst>
          </p:cNvPr>
          <p:cNvSpPr>
            <a:spLocks noGrp="1"/>
          </p:cNvSpPr>
          <p:nvPr>
            <p:ph idx="1"/>
          </p:nvPr>
        </p:nvSpPr>
        <p:spPr>
          <a:xfrm>
            <a:off x="838200" y="1690688"/>
            <a:ext cx="10515600" cy="3625606"/>
          </a:xfrm>
        </p:spPr>
        <p:txBody>
          <a:bodyPr vert="horz" lIns="91440" tIns="45720" rIns="91440" bIns="45720" rtlCol="0" anchor="t">
            <a:normAutofit/>
          </a:bodyPr>
          <a:lstStyle/>
          <a:p>
            <a:pPr marL="0" indent="0">
              <a:buNone/>
            </a:pPr>
            <a:r>
              <a:rPr lang="en-US" b="1" dirty="0"/>
              <a:t>Learning Activities (45 points)</a:t>
            </a:r>
          </a:p>
          <a:p>
            <a:pPr marL="285750" indent="-285750">
              <a:buFontTx/>
              <a:buChar char="-"/>
            </a:pPr>
            <a:r>
              <a:rPr lang="en-US" sz="2400" dirty="0"/>
              <a:t>Module 1: Digital Systems – </a:t>
            </a:r>
            <a:r>
              <a:rPr lang="en-US" sz="2400" b="1" dirty="0"/>
              <a:t>15 points</a:t>
            </a:r>
          </a:p>
          <a:p>
            <a:pPr marL="285750" indent="-285750">
              <a:buFontTx/>
              <a:buChar char="-"/>
            </a:pPr>
            <a:r>
              <a:rPr lang="en-US" sz="2400" dirty="0">
                <a:highlight>
                  <a:srgbClr val="FFFF00"/>
                </a:highlight>
              </a:rPr>
              <a:t>Module 2: Database Analysis and Design – </a:t>
            </a:r>
            <a:r>
              <a:rPr lang="en-US" sz="2400" b="1" dirty="0">
                <a:highlight>
                  <a:srgbClr val="FFFF00"/>
                </a:highlight>
              </a:rPr>
              <a:t>14 points</a:t>
            </a:r>
            <a:endParaRPr lang="en-US" sz="2400" dirty="0">
              <a:highlight>
                <a:srgbClr val="FFFF00"/>
              </a:highlight>
              <a:cs typeface="Calibri"/>
            </a:endParaRPr>
          </a:p>
          <a:p>
            <a:pPr marL="285750" indent="-285750">
              <a:buFontTx/>
              <a:buChar char="-"/>
            </a:pPr>
            <a:r>
              <a:rPr lang="en-US" sz="2400" dirty="0"/>
              <a:t>Module 3: Resource management of a computer system – </a:t>
            </a:r>
            <a:r>
              <a:rPr lang="en-US" sz="2400" b="1" dirty="0"/>
              <a:t>4 points</a:t>
            </a:r>
            <a:endParaRPr lang="en-US" sz="2400" dirty="0"/>
          </a:p>
          <a:p>
            <a:pPr marL="285750" indent="-285750">
              <a:buFontTx/>
              <a:buChar char="-"/>
            </a:pPr>
            <a:r>
              <a:rPr lang="en-US" sz="2400" dirty="0">
                <a:highlight>
                  <a:srgbClr val="FFFF00"/>
                </a:highlight>
              </a:rPr>
              <a:t>Module 4: Introduction to Interactive Design – </a:t>
            </a:r>
            <a:r>
              <a:rPr lang="en-US" sz="2400" b="1" dirty="0">
                <a:highlight>
                  <a:srgbClr val="FFFF00"/>
                </a:highlight>
              </a:rPr>
              <a:t>4 points</a:t>
            </a:r>
            <a:endParaRPr lang="en-US" sz="2400" dirty="0">
              <a:highlight>
                <a:srgbClr val="FFFF00"/>
              </a:highlight>
              <a:cs typeface="Calibri"/>
            </a:endParaRPr>
          </a:p>
          <a:p>
            <a:pPr marL="285750" indent="-285750">
              <a:buFontTx/>
              <a:buChar char="-"/>
            </a:pPr>
            <a:r>
              <a:rPr lang="en-US" sz="2400" dirty="0"/>
              <a:t>Module 5: Project Management and Processes – </a:t>
            </a:r>
            <a:r>
              <a:rPr lang="en-US" sz="2400" b="1" dirty="0"/>
              <a:t>0 points *</a:t>
            </a:r>
          </a:p>
          <a:p>
            <a:pPr marL="285750" indent="-285750">
              <a:buFontTx/>
              <a:buChar char="-"/>
            </a:pPr>
            <a:r>
              <a:rPr lang="en-US" sz="2400" dirty="0"/>
              <a:t>Modulo 6: Internet of Things – </a:t>
            </a:r>
            <a:r>
              <a:rPr lang="en-US" sz="2400" b="1" dirty="0"/>
              <a:t>8 points </a:t>
            </a:r>
            <a:endParaRPr lang="en-US" sz="2400" dirty="0"/>
          </a:p>
        </p:txBody>
      </p:sp>
    </p:spTree>
    <p:extLst>
      <p:ext uri="{BB962C8B-B14F-4D97-AF65-F5344CB8AC3E}">
        <p14:creationId xmlns:p14="http://schemas.microsoft.com/office/powerpoint/2010/main" val="2945958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B795-63B2-2CB7-3A16-612B0330433D}"/>
              </a:ext>
            </a:extLst>
          </p:cNvPr>
          <p:cNvSpPr>
            <a:spLocks noGrp="1"/>
          </p:cNvSpPr>
          <p:nvPr>
            <p:ph type="title"/>
          </p:nvPr>
        </p:nvSpPr>
        <p:spPr>
          <a:xfrm>
            <a:off x="415413" y="216143"/>
            <a:ext cx="10515600" cy="1325563"/>
          </a:xfrm>
        </p:spPr>
        <p:txBody>
          <a:bodyPr/>
          <a:lstStyle/>
          <a:p>
            <a:r>
              <a:rPr lang="en-US" dirty="0"/>
              <a:t>Evaluation Plan</a:t>
            </a:r>
          </a:p>
        </p:txBody>
      </p:sp>
      <p:sp>
        <p:nvSpPr>
          <p:cNvPr id="3" name="Content Placeholder 2">
            <a:extLst>
              <a:ext uri="{FF2B5EF4-FFF2-40B4-BE49-F238E27FC236}">
                <a16:creationId xmlns:a16="http://schemas.microsoft.com/office/drawing/2014/main" id="{1957229F-8642-B5BA-6094-D4D9780834FF}"/>
              </a:ext>
            </a:extLst>
          </p:cNvPr>
          <p:cNvSpPr>
            <a:spLocks noGrp="1"/>
          </p:cNvSpPr>
          <p:nvPr>
            <p:ph idx="1"/>
          </p:nvPr>
        </p:nvSpPr>
        <p:spPr>
          <a:xfrm>
            <a:off x="838200" y="1690688"/>
            <a:ext cx="10515600" cy="3625606"/>
          </a:xfrm>
        </p:spPr>
        <p:txBody>
          <a:bodyPr/>
          <a:lstStyle/>
          <a:p>
            <a:pPr marL="0" indent="0">
              <a:buNone/>
            </a:pPr>
            <a:r>
              <a:rPr lang="en-US" b="1" dirty="0"/>
              <a:t>Evidence of domain levels of sub-competencies (55 points)</a:t>
            </a:r>
          </a:p>
          <a:p>
            <a:pPr marL="285750" indent="-285750">
              <a:buFontTx/>
              <a:buChar char="-"/>
            </a:pPr>
            <a:r>
              <a:rPr lang="en-US" sz="2400" dirty="0"/>
              <a:t>Argumentative Exams (Module 1 – 4): 30 points</a:t>
            </a:r>
          </a:p>
          <a:p>
            <a:pPr marL="285750" indent="-285750">
              <a:buFontTx/>
              <a:buChar char="-"/>
            </a:pPr>
            <a:r>
              <a:rPr lang="en-US" sz="2400" dirty="0"/>
              <a:t>Oral Exam (Reto - GSL): 25 points</a:t>
            </a:r>
          </a:p>
        </p:txBody>
      </p:sp>
    </p:spTree>
    <p:extLst>
      <p:ext uri="{BB962C8B-B14F-4D97-AF65-F5344CB8AC3E}">
        <p14:creationId xmlns:p14="http://schemas.microsoft.com/office/powerpoint/2010/main" val="43475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68826" y="275304"/>
            <a:ext cx="8432801" cy="1231336"/>
          </a:xfrm>
        </p:spPr>
        <p:txBody>
          <a:bodyPr>
            <a:normAutofit/>
          </a:bodyPr>
          <a:lstStyle/>
          <a:p>
            <a:r>
              <a:rPr lang="en-US" sz="4800" dirty="0"/>
              <a:t>Course Schedule (531)</a:t>
            </a:r>
          </a:p>
        </p:txBody>
      </p:sp>
      <p:pic>
        <p:nvPicPr>
          <p:cNvPr id="8" name="Picture 7">
            <a:extLst>
              <a:ext uri="{FF2B5EF4-FFF2-40B4-BE49-F238E27FC236}">
                <a16:creationId xmlns:a16="http://schemas.microsoft.com/office/drawing/2014/main" id="{11AB4559-AFD0-8BA4-FDA5-2F8D52976202}"/>
              </a:ext>
            </a:extLst>
          </p:cNvPr>
          <p:cNvPicPr>
            <a:picLocks noChangeAspect="1"/>
          </p:cNvPicPr>
          <p:nvPr/>
        </p:nvPicPr>
        <p:blipFill rotWithShape="1">
          <a:blip r:embed="rId3"/>
          <a:srcRect b="50885"/>
          <a:stretch/>
        </p:blipFill>
        <p:spPr>
          <a:xfrm>
            <a:off x="228091" y="1481921"/>
            <a:ext cx="11735817" cy="2696789"/>
          </a:xfrm>
          <a:prstGeom prst="rect">
            <a:avLst/>
          </a:prstGeom>
        </p:spPr>
      </p:pic>
      <p:sp>
        <p:nvSpPr>
          <p:cNvPr id="9" name="Rectangle 8">
            <a:extLst>
              <a:ext uri="{FF2B5EF4-FFF2-40B4-BE49-F238E27FC236}">
                <a16:creationId xmlns:a16="http://schemas.microsoft.com/office/drawing/2014/main" id="{424A5985-57A7-CB76-355A-9423D4FBA9AC}"/>
              </a:ext>
            </a:extLst>
          </p:cNvPr>
          <p:cNvSpPr/>
          <p:nvPr/>
        </p:nvSpPr>
        <p:spPr>
          <a:xfrm>
            <a:off x="7030065" y="1219200"/>
            <a:ext cx="5093108" cy="319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8E01C4-CEA6-BCF6-6770-C6CBB413B426}"/>
              </a:ext>
            </a:extLst>
          </p:cNvPr>
          <p:cNvSpPr txBox="1"/>
          <p:nvPr/>
        </p:nvSpPr>
        <p:spPr>
          <a:xfrm>
            <a:off x="8692402" y="4677405"/>
            <a:ext cx="1768433" cy="523220"/>
          </a:xfrm>
          <a:prstGeom prst="rect">
            <a:avLst/>
          </a:prstGeom>
          <a:noFill/>
        </p:spPr>
        <p:txBody>
          <a:bodyPr wrap="none" rtlCol="0">
            <a:spAutoFit/>
          </a:bodyPr>
          <a:lstStyle/>
          <a:p>
            <a:r>
              <a:rPr lang="en-US" sz="2800" b="1" dirty="0">
                <a:solidFill>
                  <a:srgbClr val="FF0000"/>
                </a:solidFill>
              </a:rPr>
              <a:t>Reto + GSL</a:t>
            </a:r>
          </a:p>
        </p:txBody>
      </p:sp>
    </p:spTree>
    <p:extLst>
      <p:ext uri="{BB962C8B-B14F-4D97-AF65-F5344CB8AC3E}">
        <p14:creationId xmlns:p14="http://schemas.microsoft.com/office/powerpoint/2010/main" val="3898203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68826" y="275304"/>
            <a:ext cx="8432801" cy="1231336"/>
          </a:xfrm>
        </p:spPr>
        <p:txBody>
          <a:bodyPr>
            <a:normAutofit/>
          </a:bodyPr>
          <a:lstStyle/>
          <a:p>
            <a:r>
              <a:rPr lang="en-US" sz="4800" dirty="0"/>
              <a:t>Course Schedule (532)</a:t>
            </a:r>
          </a:p>
        </p:txBody>
      </p:sp>
      <p:pic>
        <p:nvPicPr>
          <p:cNvPr id="8" name="Picture 7">
            <a:extLst>
              <a:ext uri="{FF2B5EF4-FFF2-40B4-BE49-F238E27FC236}">
                <a16:creationId xmlns:a16="http://schemas.microsoft.com/office/drawing/2014/main" id="{11AB4559-AFD0-8BA4-FDA5-2F8D52976202}"/>
              </a:ext>
            </a:extLst>
          </p:cNvPr>
          <p:cNvPicPr>
            <a:picLocks noChangeAspect="1"/>
          </p:cNvPicPr>
          <p:nvPr/>
        </p:nvPicPr>
        <p:blipFill rotWithShape="1">
          <a:blip r:embed="rId3"/>
          <a:srcRect t="51178"/>
          <a:stretch/>
        </p:blipFill>
        <p:spPr>
          <a:xfrm>
            <a:off x="228091" y="1691148"/>
            <a:ext cx="11735817" cy="2576051"/>
          </a:xfrm>
          <a:prstGeom prst="rect">
            <a:avLst/>
          </a:prstGeom>
        </p:spPr>
      </p:pic>
      <p:sp>
        <p:nvSpPr>
          <p:cNvPr id="3" name="Rectangle 2">
            <a:extLst>
              <a:ext uri="{FF2B5EF4-FFF2-40B4-BE49-F238E27FC236}">
                <a16:creationId xmlns:a16="http://schemas.microsoft.com/office/drawing/2014/main" id="{8CEF5BD9-4F52-D95D-F240-82F5A5DA51A5}"/>
              </a:ext>
            </a:extLst>
          </p:cNvPr>
          <p:cNvSpPr/>
          <p:nvPr/>
        </p:nvSpPr>
        <p:spPr>
          <a:xfrm>
            <a:off x="7010400" y="1185427"/>
            <a:ext cx="4953508" cy="3195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091C1D-A2B7-FA79-2ED6-31266805F7B9}"/>
              </a:ext>
            </a:extLst>
          </p:cNvPr>
          <p:cNvSpPr txBox="1"/>
          <p:nvPr/>
        </p:nvSpPr>
        <p:spPr>
          <a:xfrm>
            <a:off x="8533137" y="4643632"/>
            <a:ext cx="1768433" cy="523220"/>
          </a:xfrm>
          <a:prstGeom prst="rect">
            <a:avLst/>
          </a:prstGeom>
          <a:noFill/>
        </p:spPr>
        <p:txBody>
          <a:bodyPr wrap="none" rtlCol="0">
            <a:spAutoFit/>
          </a:bodyPr>
          <a:lstStyle/>
          <a:p>
            <a:r>
              <a:rPr lang="en-US" sz="2800" b="1" dirty="0">
                <a:solidFill>
                  <a:srgbClr val="FF0000"/>
                </a:solidFill>
              </a:rPr>
              <a:t>Reto + GSL</a:t>
            </a:r>
          </a:p>
        </p:txBody>
      </p:sp>
    </p:spTree>
    <p:extLst>
      <p:ext uri="{BB962C8B-B14F-4D97-AF65-F5344CB8AC3E}">
        <p14:creationId xmlns:p14="http://schemas.microsoft.com/office/powerpoint/2010/main" val="203446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0" y="4441390"/>
            <a:ext cx="6945845" cy="1968174"/>
          </a:xfrm>
        </p:spPr>
        <p:txBody>
          <a:bodyPr anchor="ctr">
            <a:noAutofit/>
          </a:bodyPr>
          <a:lstStyle/>
          <a:p>
            <a:pPr algn="l">
              <a:lnSpc>
                <a:spcPct val="100000"/>
              </a:lnSpc>
            </a:pPr>
            <a:r>
              <a:rPr lang="en-US" sz="4400" b="1" dirty="0">
                <a:solidFill>
                  <a:srgbClr val="002060"/>
                </a:solidFill>
                <a:latin typeface="Arial Black" panose="020B0A04020102020204" pitchFamily="34" charset="0"/>
                <a:cs typeface="Aharoni" panose="02010803020104030203" pitchFamily="2" charset="-79"/>
              </a:rPr>
              <a:t>Unit 0 – Course Presentation</a:t>
            </a:r>
            <a:endParaRPr lang="en-US" sz="4400" b="1" u="sng" dirty="0">
              <a:solidFill>
                <a:schemeClr val="accent5">
                  <a:lumMod val="50000"/>
                </a:schemeClr>
              </a:solidFill>
              <a:latin typeface="Arial Black" panose="020B0A04020102020204" pitchFamily="34" charset="0"/>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0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208114" y="58450"/>
            <a:ext cx="8432801" cy="1191794"/>
          </a:xfrm>
        </p:spPr>
        <p:txBody>
          <a:bodyPr>
            <a:normAutofit/>
          </a:bodyPr>
          <a:lstStyle/>
          <a:p>
            <a:r>
              <a:rPr lang="en-US" sz="6600" dirty="0"/>
              <a:t>What is IoT?</a:t>
            </a:r>
          </a:p>
        </p:txBody>
      </p:sp>
      <p:sp>
        <p:nvSpPr>
          <p:cNvPr id="3" name="Espaço Reservado para Conteúdo 2">
            <a:extLst>
              <a:ext uri="{FF2B5EF4-FFF2-40B4-BE49-F238E27FC236}">
                <a16:creationId xmlns:a16="http://schemas.microsoft.com/office/drawing/2014/main" id="{4CE0B7AB-4454-4E44-A33F-F0A3053D0356}"/>
              </a:ext>
            </a:extLst>
          </p:cNvPr>
          <p:cNvSpPr>
            <a:spLocks noGrp="1"/>
          </p:cNvSpPr>
          <p:nvPr>
            <p:ph idx="1"/>
          </p:nvPr>
        </p:nvSpPr>
        <p:spPr>
          <a:xfrm>
            <a:off x="609599" y="1250244"/>
            <a:ext cx="5132440" cy="4357511"/>
          </a:xfrm>
        </p:spPr>
        <p:txBody>
          <a:bodyPr>
            <a:normAutofit fontScale="85000" lnSpcReduction="10000"/>
          </a:bodyPr>
          <a:lstStyle/>
          <a:p>
            <a:pPr marL="0" indent="0" algn="just">
              <a:lnSpc>
                <a:spcPct val="110000"/>
              </a:lnSpc>
              <a:buNone/>
            </a:pPr>
            <a:r>
              <a:rPr lang="en-US" sz="4000" dirty="0"/>
              <a:t>… describes the </a:t>
            </a:r>
            <a:r>
              <a:rPr lang="en-US" sz="4000" b="1" dirty="0"/>
              <a:t>network of physical objects (things)</a:t>
            </a:r>
            <a:r>
              <a:rPr lang="en-US" sz="4000" dirty="0"/>
              <a:t> that are embedded with </a:t>
            </a:r>
            <a:r>
              <a:rPr lang="en-US" sz="4000" b="1" dirty="0">
                <a:solidFill>
                  <a:srgbClr val="FF0000"/>
                </a:solidFill>
              </a:rPr>
              <a:t>sensors, software, and other technologies</a:t>
            </a:r>
            <a:r>
              <a:rPr lang="en-US" sz="4000" dirty="0">
                <a:solidFill>
                  <a:srgbClr val="FF0000"/>
                </a:solidFill>
              </a:rPr>
              <a:t> </a:t>
            </a:r>
            <a:r>
              <a:rPr lang="en-US" sz="4000" dirty="0"/>
              <a:t>to </a:t>
            </a:r>
            <a:r>
              <a:rPr lang="en-US" sz="4000" b="1" dirty="0">
                <a:solidFill>
                  <a:schemeClr val="accent6">
                    <a:lumMod val="50000"/>
                  </a:schemeClr>
                </a:solidFill>
              </a:rPr>
              <a:t>connect and exchange data</a:t>
            </a:r>
            <a:r>
              <a:rPr lang="en-US" sz="4000" dirty="0">
                <a:solidFill>
                  <a:schemeClr val="accent6">
                    <a:lumMod val="50000"/>
                  </a:schemeClr>
                </a:solidFill>
              </a:rPr>
              <a:t> </a:t>
            </a:r>
            <a:r>
              <a:rPr lang="en-US" sz="4000" dirty="0"/>
              <a:t>with other devices and systems over the </a:t>
            </a:r>
            <a:r>
              <a:rPr lang="en-US" sz="4000" b="1" dirty="0">
                <a:solidFill>
                  <a:schemeClr val="accent2">
                    <a:lumMod val="50000"/>
                  </a:schemeClr>
                </a:solidFill>
              </a:rPr>
              <a:t>internet</a:t>
            </a:r>
            <a:r>
              <a:rPr lang="en-US" sz="4000" dirty="0"/>
              <a:t>.</a:t>
            </a:r>
          </a:p>
        </p:txBody>
      </p:sp>
      <p:pic>
        <p:nvPicPr>
          <p:cNvPr id="4" name="Picture 2" descr="O que é a Internet das Coisas ou IoT? Uma explicação simples - Portogente">
            <a:extLst>
              <a:ext uri="{FF2B5EF4-FFF2-40B4-BE49-F238E27FC236}">
                <a16:creationId xmlns:a16="http://schemas.microsoft.com/office/drawing/2014/main" id="{1DF4C86D-7F2B-F439-0C18-DC555E4092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1" t="6126" r="9846" b="10797"/>
          <a:stretch/>
        </p:blipFill>
        <p:spPr bwMode="auto">
          <a:xfrm>
            <a:off x="6143524" y="1250244"/>
            <a:ext cx="5889526" cy="42210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2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50798" y="42062"/>
            <a:ext cx="8432801" cy="1191794"/>
          </a:xfrm>
        </p:spPr>
        <p:txBody>
          <a:bodyPr>
            <a:normAutofit/>
          </a:bodyPr>
          <a:lstStyle/>
          <a:p>
            <a:r>
              <a:rPr lang="en-US" sz="4800" dirty="0"/>
              <a:t>What is about this course?</a:t>
            </a:r>
          </a:p>
        </p:txBody>
      </p:sp>
      <p:sp>
        <p:nvSpPr>
          <p:cNvPr id="3" name="Espaço Reservado para Conteúdo 2">
            <a:extLst>
              <a:ext uri="{FF2B5EF4-FFF2-40B4-BE49-F238E27FC236}">
                <a16:creationId xmlns:a16="http://schemas.microsoft.com/office/drawing/2014/main" id="{4CE0B7AB-4454-4E44-A33F-F0A3053D0356}"/>
              </a:ext>
            </a:extLst>
          </p:cNvPr>
          <p:cNvSpPr>
            <a:spLocks noGrp="1"/>
          </p:cNvSpPr>
          <p:nvPr>
            <p:ph idx="1"/>
          </p:nvPr>
        </p:nvSpPr>
        <p:spPr>
          <a:xfrm>
            <a:off x="403121" y="1140357"/>
            <a:ext cx="6184491" cy="4357511"/>
          </a:xfrm>
        </p:spPr>
        <p:txBody>
          <a:bodyPr>
            <a:normAutofit fontScale="85000" lnSpcReduction="10000"/>
          </a:bodyPr>
          <a:lstStyle/>
          <a:p>
            <a:pPr marL="0" indent="0" algn="just">
              <a:lnSpc>
                <a:spcPct val="110000"/>
              </a:lnSpc>
              <a:buNone/>
            </a:pPr>
            <a:r>
              <a:rPr lang="en-US" sz="4000" dirty="0"/>
              <a:t>For </a:t>
            </a:r>
            <a:r>
              <a:rPr lang="en-US" sz="4000" b="1" dirty="0"/>
              <a:t>10 weeks</a:t>
            </a:r>
            <a:r>
              <a:rPr lang="en-US" sz="4000" dirty="0"/>
              <a:t>, students will </a:t>
            </a:r>
            <a:r>
              <a:rPr lang="en-US" sz="4000" b="1" dirty="0"/>
              <a:t>design and implement</a:t>
            </a:r>
            <a:r>
              <a:rPr lang="en-US" sz="4000" dirty="0"/>
              <a:t> a prototype of a </a:t>
            </a:r>
            <a:r>
              <a:rPr lang="en-US" sz="4000" b="1" dirty="0"/>
              <a:t>digital system</a:t>
            </a:r>
            <a:r>
              <a:rPr lang="en-US" sz="4000" dirty="0"/>
              <a:t> capable of </a:t>
            </a:r>
            <a:r>
              <a:rPr lang="en-US" sz="4000" b="1" dirty="0"/>
              <a:t>obtaining data using sensors</a:t>
            </a:r>
            <a:r>
              <a:rPr lang="en-US" sz="4000" dirty="0"/>
              <a:t>, processing it, and depositing it as information on an </a:t>
            </a:r>
            <a:r>
              <a:rPr lang="en-US" sz="4000" b="1" dirty="0"/>
              <a:t>internet</a:t>
            </a:r>
            <a:r>
              <a:rPr lang="en-US" sz="4000" dirty="0"/>
              <a:t> platform, for later </a:t>
            </a:r>
            <a:r>
              <a:rPr lang="en-US" sz="4000" b="1" dirty="0"/>
              <a:t>analysis and visualization</a:t>
            </a:r>
            <a:r>
              <a:rPr lang="en-US" sz="4000" dirty="0"/>
              <a:t>.</a:t>
            </a:r>
          </a:p>
        </p:txBody>
      </p:sp>
      <p:pic>
        <p:nvPicPr>
          <p:cNvPr id="1028" name="Picture 4" descr="Management Skills: Effective Leadership for Agile Managers - Management 3.0">
            <a:extLst>
              <a:ext uri="{FF2B5EF4-FFF2-40B4-BE49-F238E27FC236}">
                <a16:creationId xmlns:a16="http://schemas.microsoft.com/office/drawing/2014/main" id="{F7968B72-F583-05A4-9389-267E969B7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832" y="1531375"/>
            <a:ext cx="3105764" cy="310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2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1791108" y="268204"/>
            <a:ext cx="8432801" cy="1191794"/>
          </a:xfrm>
        </p:spPr>
        <p:txBody>
          <a:bodyPr>
            <a:normAutofit fontScale="90000"/>
          </a:bodyPr>
          <a:lstStyle/>
          <a:p>
            <a:r>
              <a:rPr lang="en-US" sz="4800" dirty="0"/>
              <a:t>Learning Purposes </a:t>
            </a:r>
            <a:br>
              <a:rPr lang="en-US" sz="4800" dirty="0"/>
            </a:br>
            <a:r>
              <a:rPr lang="en-US" dirty="0"/>
              <a:t>Area Competences</a:t>
            </a:r>
          </a:p>
        </p:txBody>
      </p:sp>
      <p:sp>
        <p:nvSpPr>
          <p:cNvPr id="3" name="Espaço Reservado para Conteúdo 2">
            <a:extLst>
              <a:ext uri="{FF2B5EF4-FFF2-40B4-BE49-F238E27FC236}">
                <a16:creationId xmlns:a16="http://schemas.microsoft.com/office/drawing/2014/main" id="{4CE0B7AB-4454-4E44-A33F-F0A3053D0356}"/>
              </a:ext>
            </a:extLst>
          </p:cNvPr>
          <p:cNvSpPr>
            <a:spLocks noGrp="1"/>
          </p:cNvSpPr>
          <p:nvPr>
            <p:ph idx="1"/>
          </p:nvPr>
        </p:nvSpPr>
        <p:spPr>
          <a:xfrm>
            <a:off x="550605" y="1671483"/>
            <a:ext cx="10510685" cy="4139381"/>
          </a:xfrm>
        </p:spPr>
        <p:txBody>
          <a:bodyPr>
            <a:normAutofit fontScale="92500"/>
          </a:bodyPr>
          <a:lstStyle/>
          <a:p>
            <a:pPr marL="0" indent="0" algn="just">
              <a:lnSpc>
                <a:spcPct val="110000"/>
              </a:lnSpc>
              <a:buNone/>
            </a:pPr>
            <a:r>
              <a:rPr lang="en-US" sz="2000" b="1" dirty="0"/>
              <a:t>SICT0200 - Data analysis of natural phenomena</a:t>
            </a:r>
          </a:p>
          <a:p>
            <a:pPr lvl="1" algn="just">
              <a:lnSpc>
                <a:spcPct val="110000"/>
              </a:lnSpc>
            </a:pPr>
            <a:r>
              <a:rPr lang="en-US" sz="1800" dirty="0"/>
              <a:t>SICT0201 - Pattern determination: Determine relevant patterns in a set of information using principles of natural sciences, mathematics, and computational fundamentals (</a:t>
            </a:r>
            <a:r>
              <a:rPr lang="en-US" sz="1800" dirty="0">
                <a:solidFill>
                  <a:srgbClr val="FF0000"/>
                </a:solidFill>
              </a:rPr>
              <a:t>B-Level</a:t>
            </a:r>
            <a:r>
              <a:rPr lang="en-US" sz="1800" dirty="0"/>
              <a:t>).</a:t>
            </a:r>
          </a:p>
          <a:p>
            <a:pPr marL="0" indent="0" algn="just">
              <a:lnSpc>
                <a:spcPct val="110000"/>
              </a:lnSpc>
              <a:buNone/>
            </a:pPr>
            <a:r>
              <a:rPr lang="en-US" sz="2000" b="1" dirty="0"/>
              <a:t>SICT0300 – Problem-Solving in Natural and Exact Sciences</a:t>
            </a:r>
          </a:p>
          <a:p>
            <a:pPr lvl="1" algn="just">
              <a:lnSpc>
                <a:spcPct val="110000"/>
              </a:lnSpc>
            </a:pPr>
            <a:r>
              <a:rPr lang="en-US" sz="1800" dirty="0"/>
              <a:t>SICT0303 - Implementation of actions: Implements scientific and engineering actions or computational processes that meet the type of the solution required (</a:t>
            </a:r>
            <a:r>
              <a:rPr lang="en-US" sz="1800" dirty="0">
                <a:solidFill>
                  <a:srgbClr val="FF0000"/>
                </a:solidFill>
              </a:rPr>
              <a:t>B-Level</a:t>
            </a:r>
            <a:r>
              <a:rPr lang="en-US" sz="1800" dirty="0"/>
              <a:t>).</a:t>
            </a:r>
            <a:endParaRPr lang="en-US" sz="2000" dirty="0"/>
          </a:p>
          <a:p>
            <a:pPr marL="0" indent="0" algn="just">
              <a:lnSpc>
                <a:spcPct val="110000"/>
              </a:lnSpc>
              <a:buNone/>
            </a:pPr>
            <a:r>
              <a:rPr lang="en-US" sz="2000" b="1" dirty="0"/>
              <a:t>SICT0400 - Commitment to sustainability</a:t>
            </a:r>
          </a:p>
          <a:p>
            <a:pPr lvl="1" algn="just">
              <a:lnSpc>
                <a:spcPct val="110000"/>
              </a:lnSpc>
            </a:pPr>
            <a:r>
              <a:rPr lang="en-US" sz="1800" dirty="0"/>
              <a:t>SICT0401 - Application of standards and norms: Applies the standards to the exercise of their profession, keeping them as a reference to follow in the solution of computational problems and information technologies (</a:t>
            </a:r>
            <a:r>
              <a:rPr lang="en-US" sz="1800" dirty="0">
                <a:solidFill>
                  <a:srgbClr val="FF0000"/>
                </a:solidFill>
              </a:rPr>
              <a:t>B-Level</a:t>
            </a:r>
            <a:r>
              <a:rPr lang="en-US" sz="1800" dirty="0"/>
              <a:t>).</a:t>
            </a:r>
          </a:p>
          <a:p>
            <a:pPr lvl="1" algn="just">
              <a:lnSpc>
                <a:spcPct val="110000"/>
              </a:lnSpc>
            </a:pPr>
            <a:r>
              <a:rPr lang="en-US" sz="1800" dirty="0"/>
              <a:t>SICT0402 - Application of sustainability principles: Applies sustainability principles in solving computational and information technology problems that guarantee the well-being of future generations (</a:t>
            </a:r>
            <a:r>
              <a:rPr lang="en-US" sz="1800" dirty="0">
                <a:solidFill>
                  <a:srgbClr val="FF0000"/>
                </a:solidFill>
              </a:rPr>
              <a:t>B-Level</a:t>
            </a:r>
            <a:r>
              <a:rPr lang="en-US" sz="1800" dirty="0"/>
              <a:t>).</a:t>
            </a:r>
          </a:p>
        </p:txBody>
      </p:sp>
      <p:pic>
        <p:nvPicPr>
          <p:cNvPr id="5122" name="Picture 2" descr="Studying goals vector flat color icon. Focus on education. Learning plan.  Skill development program, learning course. Cartoon style clip art for  mobile app. Isolated RGB illustration 2746188 Vector Art at Vecteezy">
            <a:extLst>
              <a:ext uri="{FF2B5EF4-FFF2-40B4-BE49-F238E27FC236}">
                <a16:creationId xmlns:a16="http://schemas.microsoft.com/office/drawing/2014/main" id="{8C50205F-A471-600B-5C15-9907DB981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1" t="12473" r="17599" b="17706"/>
          <a:stretch/>
        </p:blipFill>
        <p:spPr bwMode="auto">
          <a:xfrm>
            <a:off x="285136" y="135592"/>
            <a:ext cx="1335550" cy="139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10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1791108" y="268204"/>
            <a:ext cx="8432801" cy="1191794"/>
          </a:xfrm>
        </p:spPr>
        <p:txBody>
          <a:bodyPr>
            <a:normAutofit fontScale="90000"/>
          </a:bodyPr>
          <a:lstStyle/>
          <a:p>
            <a:r>
              <a:rPr lang="en-US" sz="4800" dirty="0"/>
              <a:t>Learning Purposes </a:t>
            </a:r>
            <a:br>
              <a:rPr lang="en-US" sz="4800" dirty="0"/>
            </a:br>
            <a:r>
              <a:rPr lang="en-US" dirty="0"/>
              <a:t>Disciplinary Competences</a:t>
            </a:r>
          </a:p>
        </p:txBody>
      </p:sp>
      <p:sp>
        <p:nvSpPr>
          <p:cNvPr id="3" name="Espaço Reservado para Conteúdo 2">
            <a:extLst>
              <a:ext uri="{FF2B5EF4-FFF2-40B4-BE49-F238E27FC236}">
                <a16:creationId xmlns:a16="http://schemas.microsoft.com/office/drawing/2014/main" id="{4CE0B7AB-4454-4E44-A33F-F0A3053D0356}"/>
              </a:ext>
            </a:extLst>
          </p:cNvPr>
          <p:cNvSpPr>
            <a:spLocks noGrp="1"/>
          </p:cNvSpPr>
          <p:nvPr>
            <p:ph idx="1"/>
          </p:nvPr>
        </p:nvSpPr>
        <p:spPr>
          <a:xfrm>
            <a:off x="550605" y="1868129"/>
            <a:ext cx="10510685" cy="3942735"/>
          </a:xfrm>
        </p:spPr>
        <p:txBody>
          <a:bodyPr>
            <a:normAutofit/>
          </a:bodyPr>
          <a:lstStyle/>
          <a:p>
            <a:pPr marL="0" indent="0" algn="just">
              <a:lnSpc>
                <a:spcPct val="110000"/>
              </a:lnSpc>
              <a:buNone/>
            </a:pPr>
            <a:r>
              <a:rPr lang="en-US" sz="2000" b="1" dirty="0"/>
              <a:t>STC0200 (ITC) - Software Systems Development</a:t>
            </a:r>
          </a:p>
          <a:p>
            <a:pPr marL="0" indent="0" algn="just">
              <a:lnSpc>
                <a:spcPct val="110000"/>
              </a:lnSpc>
              <a:buNone/>
            </a:pPr>
            <a:r>
              <a:rPr lang="en-US" sz="2000" b="1" dirty="0"/>
              <a:t>STE0100 (IRS) - Embedded Systems</a:t>
            </a:r>
          </a:p>
          <a:p>
            <a:pPr marL="0" indent="0" algn="just">
              <a:lnSpc>
                <a:spcPct val="110000"/>
              </a:lnSpc>
              <a:buNone/>
            </a:pPr>
            <a:r>
              <a:rPr lang="en-US" sz="2000" b="1" dirty="0"/>
              <a:t>STI0300 (ITD) - Digital Strategies</a:t>
            </a:r>
          </a:p>
          <a:p>
            <a:pPr lvl="1" algn="just">
              <a:lnSpc>
                <a:spcPct val="150000"/>
              </a:lnSpc>
            </a:pPr>
            <a:r>
              <a:rPr lang="es-ES" sz="2000" dirty="0"/>
              <a:t>STC0207 (ITC) / STE0104 (IRS) / STI0301 (ITD) - Gestión de proyectos: Gestiona proyectos de computación y tecnologías de información mediante el uso eficiente de los recursos (</a:t>
            </a:r>
            <a:r>
              <a:rPr lang="es-ES" sz="2000" dirty="0">
                <a:solidFill>
                  <a:srgbClr val="FF0000"/>
                </a:solidFill>
              </a:rPr>
              <a:t>A-</a:t>
            </a:r>
            <a:r>
              <a:rPr lang="es-ES" sz="2000" dirty="0" err="1">
                <a:solidFill>
                  <a:srgbClr val="FF0000"/>
                </a:solidFill>
              </a:rPr>
              <a:t>Level</a:t>
            </a:r>
            <a:r>
              <a:rPr lang="es-ES" sz="2000" dirty="0"/>
              <a:t>).</a:t>
            </a:r>
          </a:p>
          <a:p>
            <a:pPr marL="0" indent="0" algn="just">
              <a:lnSpc>
                <a:spcPct val="110000"/>
              </a:lnSpc>
              <a:buNone/>
            </a:pPr>
            <a:endParaRPr lang="es-ES" sz="2000" dirty="0"/>
          </a:p>
          <a:p>
            <a:pPr marL="0" indent="0" algn="just">
              <a:lnSpc>
                <a:spcPct val="110000"/>
              </a:lnSpc>
              <a:buNone/>
            </a:pPr>
            <a:endParaRPr lang="en-US" sz="2000" b="1" dirty="0"/>
          </a:p>
        </p:txBody>
      </p:sp>
      <p:pic>
        <p:nvPicPr>
          <p:cNvPr id="5122" name="Picture 2" descr="Studying goals vector flat color icon. Focus on education. Learning plan.  Skill development program, learning course. Cartoon style clip art for  mobile app. Isolated RGB illustration 2746188 Vector Art at Vecteezy">
            <a:extLst>
              <a:ext uri="{FF2B5EF4-FFF2-40B4-BE49-F238E27FC236}">
                <a16:creationId xmlns:a16="http://schemas.microsoft.com/office/drawing/2014/main" id="{8C50205F-A471-600B-5C15-9907DB981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1" t="12473" r="17599" b="17706"/>
          <a:stretch/>
        </p:blipFill>
        <p:spPr bwMode="auto">
          <a:xfrm>
            <a:off x="285136" y="135592"/>
            <a:ext cx="1335550" cy="139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7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1791108" y="268204"/>
            <a:ext cx="8432801" cy="1191794"/>
          </a:xfrm>
        </p:spPr>
        <p:txBody>
          <a:bodyPr>
            <a:normAutofit fontScale="90000"/>
          </a:bodyPr>
          <a:lstStyle/>
          <a:p>
            <a:r>
              <a:rPr lang="en-US" sz="4800" dirty="0"/>
              <a:t>Learning Purposes </a:t>
            </a:r>
            <a:br>
              <a:rPr lang="en-US" sz="4800" dirty="0"/>
            </a:br>
            <a:r>
              <a:rPr lang="en-US" dirty="0"/>
              <a:t>Transversal Competences</a:t>
            </a:r>
          </a:p>
        </p:txBody>
      </p:sp>
      <p:sp>
        <p:nvSpPr>
          <p:cNvPr id="3" name="Espaço Reservado para Conteúdo 2">
            <a:extLst>
              <a:ext uri="{FF2B5EF4-FFF2-40B4-BE49-F238E27FC236}">
                <a16:creationId xmlns:a16="http://schemas.microsoft.com/office/drawing/2014/main" id="{4CE0B7AB-4454-4E44-A33F-F0A3053D0356}"/>
              </a:ext>
            </a:extLst>
          </p:cNvPr>
          <p:cNvSpPr>
            <a:spLocks noGrp="1"/>
          </p:cNvSpPr>
          <p:nvPr>
            <p:ph idx="1"/>
          </p:nvPr>
        </p:nvSpPr>
        <p:spPr>
          <a:xfrm>
            <a:off x="550605" y="1868129"/>
            <a:ext cx="10510685" cy="3942735"/>
          </a:xfrm>
        </p:spPr>
        <p:txBody>
          <a:bodyPr>
            <a:normAutofit/>
          </a:bodyPr>
          <a:lstStyle/>
          <a:p>
            <a:pPr marL="0" indent="0" algn="just">
              <a:lnSpc>
                <a:spcPct val="110000"/>
              </a:lnSpc>
              <a:buNone/>
            </a:pPr>
            <a:r>
              <a:rPr lang="en-US" sz="2000" b="1" dirty="0"/>
              <a:t>SEG0200 - Innovative Entrepreneurship</a:t>
            </a:r>
          </a:p>
          <a:p>
            <a:pPr lvl="1" algn="just">
              <a:lnSpc>
                <a:spcPct val="150000"/>
              </a:lnSpc>
            </a:pPr>
            <a:r>
              <a:rPr lang="en-US" sz="2000" dirty="0"/>
              <a:t>SEG0201 - Innovation: Generates innovative and valuable solutions to environmental problems, through a cyclical process that incorporates validation and learning in positive and adverse situations </a:t>
            </a:r>
            <a:r>
              <a:rPr lang="es-ES" sz="2000" dirty="0"/>
              <a:t>(</a:t>
            </a:r>
            <a:r>
              <a:rPr lang="es-ES" sz="2000" dirty="0">
                <a:solidFill>
                  <a:srgbClr val="FF0000"/>
                </a:solidFill>
              </a:rPr>
              <a:t>A-</a:t>
            </a:r>
            <a:r>
              <a:rPr lang="es-ES" sz="2000" dirty="0" err="1">
                <a:solidFill>
                  <a:srgbClr val="FF0000"/>
                </a:solidFill>
              </a:rPr>
              <a:t>Level</a:t>
            </a:r>
            <a:r>
              <a:rPr lang="es-ES" sz="2000" dirty="0"/>
              <a:t>).</a:t>
            </a:r>
          </a:p>
          <a:p>
            <a:pPr marL="0" indent="0" algn="just">
              <a:lnSpc>
                <a:spcPct val="110000"/>
              </a:lnSpc>
              <a:buNone/>
            </a:pPr>
            <a:r>
              <a:rPr lang="es-ES" sz="2000" b="1" dirty="0"/>
              <a:t>SEG0700 – Digital </a:t>
            </a:r>
            <a:r>
              <a:rPr lang="en-US" sz="2000" b="1" dirty="0"/>
              <a:t>Transformation</a:t>
            </a:r>
          </a:p>
          <a:p>
            <a:pPr lvl="1" algn="just">
              <a:lnSpc>
                <a:spcPct val="160000"/>
              </a:lnSpc>
            </a:pPr>
            <a:r>
              <a:rPr lang="en-US" sz="2000" dirty="0"/>
              <a:t>SEG0701 - Digital culture: Uses digital technologies, through conscious strategies, that generate value in the various spaces of professional and personal participation in the networked society  </a:t>
            </a:r>
            <a:r>
              <a:rPr lang="es-ES" sz="2000" dirty="0"/>
              <a:t>(</a:t>
            </a:r>
            <a:r>
              <a:rPr lang="es-ES" sz="2000" dirty="0">
                <a:solidFill>
                  <a:srgbClr val="FF0000"/>
                </a:solidFill>
              </a:rPr>
              <a:t>A-</a:t>
            </a:r>
            <a:r>
              <a:rPr lang="es-ES" sz="2000" dirty="0" err="1">
                <a:solidFill>
                  <a:srgbClr val="FF0000"/>
                </a:solidFill>
              </a:rPr>
              <a:t>Level</a:t>
            </a:r>
            <a:r>
              <a:rPr lang="es-ES" sz="2000" dirty="0"/>
              <a:t>).</a:t>
            </a:r>
          </a:p>
          <a:p>
            <a:pPr lvl="1" algn="just">
              <a:lnSpc>
                <a:spcPct val="160000"/>
              </a:lnSpc>
            </a:pPr>
            <a:endParaRPr lang="es-ES" sz="2000" dirty="0"/>
          </a:p>
          <a:p>
            <a:pPr marL="0" indent="0" algn="just">
              <a:lnSpc>
                <a:spcPct val="110000"/>
              </a:lnSpc>
              <a:buNone/>
            </a:pPr>
            <a:endParaRPr lang="en-US" sz="2000" b="1" dirty="0"/>
          </a:p>
        </p:txBody>
      </p:sp>
      <p:pic>
        <p:nvPicPr>
          <p:cNvPr id="5122" name="Picture 2" descr="Studying goals vector flat color icon. Focus on education. Learning plan.  Skill development program, learning course. Cartoon style clip art for  mobile app. Isolated RGB illustration 2746188 Vector Art at Vecteezy">
            <a:extLst>
              <a:ext uri="{FF2B5EF4-FFF2-40B4-BE49-F238E27FC236}">
                <a16:creationId xmlns:a16="http://schemas.microsoft.com/office/drawing/2014/main" id="{8C50205F-A471-600B-5C15-9907DB981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1" t="12473" r="17599" b="17706"/>
          <a:stretch/>
        </p:blipFill>
        <p:spPr bwMode="auto">
          <a:xfrm>
            <a:off x="285136" y="135592"/>
            <a:ext cx="1335550" cy="139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0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373626" y="0"/>
            <a:ext cx="8432801" cy="1503786"/>
          </a:xfrm>
        </p:spPr>
        <p:txBody>
          <a:bodyPr>
            <a:normAutofit/>
          </a:bodyPr>
          <a:lstStyle/>
          <a:p>
            <a:r>
              <a:rPr lang="en-US" sz="4800" dirty="0"/>
              <a:t>Course Organization</a:t>
            </a:r>
          </a:p>
        </p:txBody>
      </p:sp>
      <p:sp>
        <p:nvSpPr>
          <p:cNvPr id="7" name="TextBox 6">
            <a:extLst>
              <a:ext uri="{FF2B5EF4-FFF2-40B4-BE49-F238E27FC236}">
                <a16:creationId xmlns:a16="http://schemas.microsoft.com/office/drawing/2014/main" id="{9D4E717A-9DC5-F7A9-8ABD-62B2B39B2730}"/>
              </a:ext>
            </a:extLst>
          </p:cNvPr>
          <p:cNvSpPr txBox="1"/>
          <p:nvPr/>
        </p:nvSpPr>
        <p:spPr>
          <a:xfrm>
            <a:off x="603821" y="3013373"/>
            <a:ext cx="3346821" cy="707886"/>
          </a:xfrm>
          <a:prstGeom prst="rect">
            <a:avLst/>
          </a:prstGeom>
          <a:noFill/>
        </p:spPr>
        <p:txBody>
          <a:bodyPr wrap="square">
            <a:spAutoFit/>
          </a:bodyPr>
          <a:lstStyle/>
          <a:p>
            <a:r>
              <a:rPr lang="en-US" sz="2000" b="1" dirty="0"/>
              <a:t>Section 1: Hardware</a:t>
            </a:r>
          </a:p>
          <a:p>
            <a:r>
              <a:rPr lang="en-US" sz="2000" b="1" dirty="0"/>
              <a:t>- </a:t>
            </a:r>
            <a:r>
              <a:rPr lang="en-US" sz="2000" dirty="0"/>
              <a:t>Module 1: Digital Systems</a:t>
            </a:r>
          </a:p>
        </p:txBody>
      </p:sp>
      <p:pic>
        <p:nvPicPr>
          <p:cNvPr id="3074" name="Picture 2" descr="ícone Chip de hardware em Epic Landing Page Icons">
            <a:extLst>
              <a:ext uri="{FF2B5EF4-FFF2-40B4-BE49-F238E27FC236}">
                <a16:creationId xmlns:a16="http://schemas.microsoft.com/office/drawing/2014/main" id="{88B43864-B7BA-EB5E-1E54-C5B9B5357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21" y="1576954"/>
            <a:ext cx="1317215" cy="13172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oftware de design - ícones de ferramentas de edição grátis">
            <a:extLst>
              <a:ext uri="{FF2B5EF4-FFF2-40B4-BE49-F238E27FC236}">
                <a16:creationId xmlns:a16="http://schemas.microsoft.com/office/drawing/2014/main" id="{B9C540EE-E6B3-BB2C-BF78-691288423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384" y="1666520"/>
            <a:ext cx="1138083" cy="11380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51548-FF3E-88B2-E651-505A72ADE95B}"/>
              </a:ext>
            </a:extLst>
          </p:cNvPr>
          <p:cNvSpPr txBox="1"/>
          <p:nvPr/>
        </p:nvSpPr>
        <p:spPr>
          <a:xfrm>
            <a:off x="3839384" y="2909346"/>
            <a:ext cx="3748017" cy="2554545"/>
          </a:xfrm>
          <a:prstGeom prst="rect">
            <a:avLst/>
          </a:prstGeom>
          <a:noFill/>
        </p:spPr>
        <p:txBody>
          <a:bodyPr wrap="square">
            <a:spAutoFit/>
          </a:bodyPr>
          <a:lstStyle/>
          <a:p>
            <a:r>
              <a:rPr lang="en-US" sz="2000" b="1" dirty="0"/>
              <a:t>Section 2: Software</a:t>
            </a:r>
          </a:p>
          <a:p>
            <a:pPr marL="285750" indent="-285750">
              <a:buFontTx/>
              <a:buChar char="-"/>
            </a:pPr>
            <a:r>
              <a:rPr lang="en-US" sz="2000" dirty="0"/>
              <a:t>Module 2: Database Analysis and Design</a:t>
            </a:r>
          </a:p>
          <a:p>
            <a:pPr marL="285750" indent="-285750">
              <a:buFontTx/>
              <a:buChar char="-"/>
            </a:pPr>
            <a:r>
              <a:rPr lang="en-US" sz="2000" dirty="0"/>
              <a:t>Module 3: Resource management of a computer system</a:t>
            </a:r>
          </a:p>
          <a:p>
            <a:pPr marL="285750" indent="-285750">
              <a:buFontTx/>
              <a:buChar char="-"/>
            </a:pPr>
            <a:r>
              <a:rPr lang="en-US" sz="2000" dirty="0"/>
              <a:t>Module 4: Introduction to Interactive Design</a:t>
            </a:r>
          </a:p>
        </p:txBody>
      </p:sp>
      <p:pic>
        <p:nvPicPr>
          <p:cNvPr id="3078" name="Picture 6" descr="Iot - Free technology icons">
            <a:extLst>
              <a:ext uri="{FF2B5EF4-FFF2-40B4-BE49-F238E27FC236}">
                <a16:creationId xmlns:a16="http://schemas.microsoft.com/office/drawing/2014/main" id="{2B8386AD-984C-9406-A775-E3E03D606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011" y="1665792"/>
            <a:ext cx="1081548" cy="10815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6DB6CD-A56C-6823-FF82-103BD542A394}"/>
              </a:ext>
            </a:extLst>
          </p:cNvPr>
          <p:cNvSpPr txBox="1"/>
          <p:nvPr/>
        </p:nvSpPr>
        <p:spPr>
          <a:xfrm>
            <a:off x="8304011" y="2967337"/>
            <a:ext cx="3748017" cy="1323439"/>
          </a:xfrm>
          <a:prstGeom prst="rect">
            <a:avLst/>
          </a:prstGeom>
          <a:noFill/>
        </p:spPr>
        <p:txBody>
          <a:bodyPr wrap="square">
            <a:spAutoFit/>
          </a:bodyPr>
          <a:lstStyle/>
          <a:p>
            <a:r>
              <a:rPr lang="en-US" sz="2000" b="1" dirty="0"/>
              <a:t>Section 3: IoT</a:t>
            </a:r>
          </a:p>
          <a:p>
            <a:pPr marL="285750" indent="-285750">
              <a:buFontTx/>
              <a:buChar char="-"/>
            </a:pPr>
            <a:r>
              <a:rPr lang="en-US" sz="2000" dirty="0"/>
              <a:t>Module 5: Project Management and Processes</a:t>
            </a:r>
          </a:p>
          <a:p>
            <a:pPr marL="285750" indent="-285750">
              <a:buFontTx/>
              <a:buChar char="-"/>
            </a:pPr>
            <a:r>
              <a:rPr lang="en-US" sz="2000" dirty="0"/>
              <a:t>Modulo 6: Internet of Things</a:t>
            </a:r>
          </a:p>
        </p:txBody>
      </p:sp>
    </p:spTree>
    <p:extLst>
      <p:ext uri="{BB962C8B-B14F-4D97-AF65-F5344CB8AC3E}">
        <p14:creationId xmlns:p14="http://schemas.microsoft.com/office/powerpoint/2010/main" val="301436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0" y="0"/>
            <a:ext cx="8432801" cy="1231336"/>
          </a:xfrm>
        </p:spPr>
        <p:txBody>
          <a:bodyPr>
            <a:normAutofit/>
          </a:bodyPr>
          <a:lstStyle/>
          <a:p>
            <a:r>
              <a:rPr lang="en-US" sz="4800" dirty="0"/>
              <a:t>Course Organization</a:t>
            </a:r>
          </a:p>
        </p:txBody>
      </p:sp>
      <p:sp>
        <p:nvSpPr>
          <p:cNvPr id="7" name="TextBox 6">
            <a:extLst>
              <a:ext uri="{FF2B5EF4-FFF2-40B4-BE49-F238E27FC236}">
                <a16:creationId xmlns:a16="http://schemas.microsoft.com/office/drawing/2014/main" id="{9D4E717A-9DC5-F7A9-8ABD-62B2B39B2730}"/>
              </a:ext>
            </a:extLst>
          </p:cNvPr>
          <p:cNvSpPr txBox="1"/>
          <p:nvPr/>
        </p:nvSpPr>
        <p:spPr>
          <a:xfrm>
            <a:off x="240027" y="3112390"/>
            <a:ext cx="3346821" cy="1938992"/>
          </a:xfrm>
          <a:prstGeom prst="rect">
            <a:avLst/>
          </a:prstGeom>
          <a:noFill/>
        </p:spPr>
        <p:txBody>
          <a:bodyPr wrap="square">
            <a:spAutoFit/>
          </a:bodyPr>
          <a:lstStyle/>
          <a:p>
            <a:r>
              <a:rPr lang="en-US" sz="2000" b="1" dirty="0"/>
              <a:t>Prof. Luis Yépez Pérez</a:t>
            </a:r>
          </a:p>
          <a:p>
            <a:r>
              <a:rPr lang="en-US" sz="2000" dirty="0">
                <a:hlinkClick r:id="rId3"/>
              </a:rPr>
              <a:t>lyepez@tec.mx</a:t>
            </a:r>
            <a:r>
              <a:rPr lang="en-US" sz="2000" dirty="0"/>
              <a:t> </a:t>
            </a:r>
          </a:p>
          <a:p>
            <a:pPr marL="285750" indent="-285750">
              <a:buFontTx/>
              <a:buChar char="-"/>
            </a:pPr>
            <a:r>
              <a:rPr lang="en-US" sz="2000" dirty="0"/>
              <a:t>Module 1: Digital Systems</a:t>
            </a:r>
          </a:p>
          <a:p>
            <a:pPr marL="285750" indent="-285750">
              <a:buFontTx/>
              <a:buChar char="-"/>
            </a:pPr>
            <a:r>
              <a:rPr lang="en-US" sz="2000" dirty="0"/>
              <a:t>Module 3: Resource management of a computer system</a:t>
            </a:r>
          </a:p>
        </p:txBody>
      </p:sp>
      <p:sp>
        <p:nvSpPr>
          <p:cNvPr id="10" name="TextBox 9">
            <a:extLst>
              <a:ext uri="{FF2B5EF4-FFF2-40B4-BE49-F238E27FC236}">
                <a16:creationId xmlns:a16="http://schemas.microsoft.com/office/drawing/2014/main" id="{A1451548-FF3E-88B2-E651-505A72ADE95B}"/>
              </a:ext>
            </a:extLst>
          </p:cNvPr>
          <p:cNvSpPr txBox="1"/>
          <p:nvPr/>
        </p:nvSpPr>
        <p:spPr>
          <a:xfrm>
            <a:off x="3839384" y="2909346"/>
            <a:ext cx="3748017" cy="1938992"/>
          </a:xfrm>
          <a:prstGeom prst="rect">
            <a:avLst/>
          </a:prstGeom>
          <a:noFill/>
        </p:spPr>
        <p:txBody>
          <a:bodyPr wrap="square">
            <a:spAutoFit/>
          </a:bodyPr>
          <a:lstStyle/>
          <a:p>
            <a:r>
              <a:rPr lang="en-US" sz="2000" b="1" dirty="0"/>
              <a:t>Prof. Luis José González</a:t>
            </a:r>
          </a:p>
          <a:p>
            <a:r>
              <a:rPr lang="en-US" sz="2000" b="0" i="0" u="sng" dirty="0">
                <a:effectLst/>
                <a:latin typeface="Lato Extended"/>
                <a:hlinkClick r:id="rId4"/>
              </a:rPr>
              <a:t>ljgonzal@tec.mx</a:t>
            </a:r>
            <a:endParaRPr lang="en-US" sz="2000" b="1" dirty="0"/>
          </a:p>
          <a:p>
            <a:pPr marL="285750" indent="-285750">
              <a:buFontTx/>
              <a:buChar char="-"/>
            </a:pPr>
            <a:r>
              <a:rPr lang="en-US" sz="2000" dirty="0"/>
              <a:t>Module 2: Database Analysis and Design</a:t>
            </a:r>
          </a:p>
          <a:p>
            <a:pPr marL="285750" indent="-285750">
              <a:buFontTx/>
              <a:buChar char="-"/>
            </a:pPr>
            <a:r>
              <a:rPr lang="en-US" sz="2000" dirty="0"/>
              <a:t>Module 4: Introduction to Interactive Design</a:t>
            </a:r>
          </a:p>
        </p:txBody>
      </p:sp>
      <p:sp>
        <p:nvSpPr>
          <p:cNvPr id="11" name="TextBox 10">
            <a:extLst>
              <a:ext uri="{FF2B5EF4-FFF2-40B4-BE49-F238E27FC236}">
                <a16:creationId xmlns:a16="http://schemas.microsoft.com/office/drawing/2014/main" id="{406DB6CD-A56C-6823-FF82-103BD542A394}"/>
              </a:ext>
            </a:extLst>
          </p:cNvPr>
          <p:cNvSpPr txBox="1"/>
          <p:nvPr/>
        </p:nvSpPr>
        <p:spPr>
          <a:xfrm>
            <a:off x="8304011" y="2967337"/>
            <a:ext cx="3748017" cy="1631216"/>
          </a:xfrm>
          <a:prstGeom prst="rect">
            <a:avLst/>
          </a:prstGeom>
          <a:noFill/>
        </p:spPr>
        <p:txBody>
          <a:bodyPr wrap="square">
            <a:spAutoFit/>
          </a:bodyPr>
          <a:lstStyle/>
          <a:p>
            <a:r>
              <a:rPr lang="en-US" sz="2000" b="1" dirty="0"/>
              <a:t>Prof Alexandre Barreto</a:t>
            </a:r>
          </a:p>
          <a:p>
            <a:r>
              <a:rPr lang="en-US" sz="2000" dirty="0">
                <a:hlinkClick r:id="rId5"/>
              </a:rPr>
              <a:t>barretoabb@tec.mx</a:t>
            </a:r>
            <a:r>
              <a:rPr lang="en-US" sz="2000" dirty="0"/>
              <a:t> </a:t>
            </a:r>
          </a:p>
          <a:p>
            <a:pPr marL="285750" indent="-285750">
              <a:buFontTx/>
              <a:buChar char="-"/>
            </a:pPr>
            <a:r>
              <a:rPr lang="en-US" sz="2000" dirty="0"/>
              <a:t>Module 5: Project Management and Processes</a:t>
            </a:r>
          </a:p>
          <a:p>
            <a:pPr marL="285750" indent="-285750">
              <a:buFontTx/>
              <a:buChar char="-"/>
            </a:pPr>
            <a:r>
              <a:rPr lang="en-US" sz="2000" dirty="0"/>
              <a:t>Modulo 6: Internet of Things</a:t>
            </a:r>
          </a:p>
        </p:txBody>
      </p:sp>
      <p:pic>
        <p:nvPicPr>
          <p:cNvPr id="4098" name="Picture 2" descr="Profile photo for ljgonzal">
            <a:extLst>
              <a:ext uri="{FF2B5EF4-FFF2-40B4-BE49-F238E27FC236}">
                <a16:creationId xmlns:a16="http://schemas.microsoft.com/office/drawing/2014/main" id="{F53F548D-80B2-FF6E-3921-CD1E980BBF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473" y="1369335"/>
            <a:ext cx="1505093" cy="15050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9E409B07-ED67-1E52-BF51-1C5BE32048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67518C8-F908-E936-9105-76C771DEB541}"/>
              </a:ext>
            </a:extLst>
          </p:cNvPr>
          <p:cNvPicPr>
            <a:picLocks noChangeAspect="1"/>
          </p:cNvPicPr>
          <p:nvPr/>
        </p:nvPicPr>
        <p:blipFill>
          <a:blip r:embed="rId7"/>
          <a:stretch>
            <a:fillRect/>
          </a:stretch>
        </p:blipFill>
        <p:spPr>
          <a:xfrm>
            <a:off x="8541563" y="1619893"/>
            <a:ext cx="1636456" cy="1161981"/>
          </a:xfrm>
          <a:prstGeom prst="rect">
            <a:avLst/>
          </a:prstGeom>
        </p:spPr>
      </p:pic>
      <p:pic>
        <p:nvPicPr>
          <p:cNvPr id="8" name="Picture 7">
            <a:extLst>
              <a:ext uri="{FF2B5EF4-FFF2-40B4-BE49-F238E27FC236}">
                <a16:creationId xmlns:a16="http://schemas.microsoft.com/office/drawing/2014/main" id="{AC7E50F7-3DDA-D5E8-062B-30FF71F39ABE}"/>
              </a:ext>
            </a:extLst>
          </p:cNvPr>
          <p:cNvPicPr>
            <a:picLocks noChangeAspect="1"/>
          </p:cNvPicPr>
          <p:nvPr/>
        </p:nvPicPr>
        <p:blipFill>
          <a:blip r:embed="rId8"/>
          <a:stretch>
            <a:fillRect/>
          </a:stretch>
        </p:blipFill>
        <p:spPr>
          <a:xfrm>
            <a:off x="684022" y="1619893"/>
            <a:ext cx="1229415" cy="1231336"/>
          </a:xfrm>
          <a:prstGeom prst="rect">
            <a:avLst/>
          </a:prstGeom>
        </p:spPr>
      </p:pic>
    </p:spTree>
    <p:extLst>
      <p:ext uri="{BB962C8B-B14F-4D97-AF65-F5344CB8AC3E}">
        <p14:creationId xmlns:p14="http://schemas.microsoft.com/office/powerpoint/2010/main" val="84189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E3D5-3242-4CE6-9295-06E900BCBD1D}"/>
              </a:ext>
            </a:extLst>
          </p:cNvPr>
          <p:cNvSpPr>
            <a:spLocks noGrp="1"/>
          </p:cNvSpPr>
          <p:nvPr>
            <p:ph type="title"/>
          </p:nvPr>
        </p:nvSpPr>
        <p:spPr>
          <a:xfrm>
            <a:off x="68826" y="275304"/>
            <a:ext cx="8432801" cy="1231336"/>
          </a:xfrm>
        </p:spPr>
        <p:txBody>
          <a:bodyPr>
            <a:normAutofit/>
          </a:bodyPr>
          <a:lstStyle/>
          <a:p>
            <a:r>
              <a:rPr lang="en-US" sz="4800" dirty="0"/>
              <a:t>Course Methodology</a:t>
            </a:r>
          </a:p>
        </p:txBody>
      </p:sp>
      <p:pic>
        <p:nvPicPr>
          <p:cNvPr id="6146" name="Picture 2">
            <a:extLst>
              <a:ext uri="{FF2B5EF4-FFF2-40B4-BE49-F238E27FC236}">
                <a16:creationId xmlns:a16="http://schemas.microsoft.com/office/drawing/2014/main" id="{24E5630E-B5CE-C894-0812-64CCCF4D1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7081"/>
            <a:ext cx="12192000" cy="207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88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630</Words>
  <Application>Microsoft Office PowerPoint</Application>
  <PresentationFormat>Widescreen</PresentationFormat>
  <Paragraphs>74</Paragraphs>
  <Slides>16</Slides>
  <Notes>10</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1_Office Theme</vt:lpstr>
      <vt:lpstr>TC 1004B – G 531</vt:lpstr>
      <vt:lpstr>What is IoT?</vt:lpstr>
      <vt:lpstr>What is about this course?</vt:lpstr>
      <vt:lpstr>Learning Purposes  Area Competences</vt:lpstr>
      <vt:lpstr>Learning Purposes  Disciplinary Competences</vt:lpstr>
      <vt:lpstr>Learning Purposes  Transversal Competences</vt:lpstr>
      <vt:lpstr>Course Organization</vt:lpstr>
      <vt:lpstr>Course Organization</vt:lpstr>
      <vt:lpstr>Course Methodology</vt:lpstr>
      <vt:lpstr>PowerPoint Presentation</vt:lpstr>
      <vt:lpstr>PowerPoint Presentation</vt:lpstr>
      <vt:lpstr>Evaluation Plan</vt:lpstr>
      <vt:lpstr>Evaluation Plan</vt:lpstr>
      <vt:lpstr>Course Schedule (531)</vt:lpstr>
      <vt:lpstr>Course Schedule (532)</vt:lpstr>
      <vt:lpstr>Unit 0 – Course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 B BARRETO</cp:lastModifiedBy>
  <cp:revision>5</cp:revision>
  <dcterms:created xsi:type="dcterms:W3CDTF">2021-01-13T19:01:52Z</dcterms:created>
  <dcterms:modified xsi:type="dcterms:W3CDTF">2022-12-05T23:04:51Z</dcterms:modified>
</cp:coreProperties>
</file>